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8"/>
  </p:notesMasterIdLst>
  <p:sldIdLst>
    <p:sldId id="256" r:id="rId5"/>
    <p:sldId id="257" r:id="rId6"/>
    <p:sldId id="260" r:id="rId7"/>
    <p:sldId id="268" r:id="rId8"/>
    <p:sldId id="274" r:id="rId9"/>
    <p:sldId id="269" r:id="rId10"/>
    <p:sldId id="272" r:id="rId11"/>
    <p:sldId id="271" r:id="rId12"/>
    <p:sldId id="258" r:id="rId13"/>
    <p:sldId id="263" r:id="rId14"/>
    <p:sldId id="273" r:id="rId15"/>
    <p:sldId id="26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7FCA1-726A-44D4-87E2-F907C2D1D890}" v="121" dt="2023-01-17T14:28:17.188"/>
    <p1510:client id="{6E868428-72A7-409D-BBCC-EBB592920A0A}" v="14" dt="2023-01-17T03:06:59.927"/>
    <p1510:client id="{79E9D9AC-351C-405E-8DF5-7726372E6BF8}" v="15" dt="2023-01-17T14:21:28.007"/>
    <p1510:client id="{98DDE2C6-E4FF-4669-A5EA-40322B4BF298}" v="1" dt="2023-01-17T03:26:28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6F90E-87F4-45A6-B9F1-F2527E3E86F9}" type="datetimeFigureOut"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A95DA-D49F-483D-A356-BC28A57C8C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2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74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6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Alexis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Aveisha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kayla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kayla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kaitie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2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kaitie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1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9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alexis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95DA-D49F-483D-A356-BC28A57C8C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1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1/18/2023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1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8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3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445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924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187B2-5889-1AC9-BCB9-6A33911F2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70" y="3659110"/>
            <a:ext cx="9732773" cy="1465112"/>
          </a:xfrm>
        </p:spPr>
        <p:txBody>
          <a:bodyPr>
            <a:normAutofit/>
          </a:bodyPr>
          <a:lstStyle/>
          <a:p>
            <a:r>
              <a:rPr lang="en-US" sz="5100">
                <a:cs typeface="Calibri Light"/>
              </a:rPr>
              <a:t>Siesta Sense</a:t>
            </a:r>
            <a:endParaRPr lang="en-US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2502B-3DDF-0F6E-ABA5-13A90C14F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124222"/>
            <a:ext cx="9517450" cy="6389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Katelyn Canedo, </a:t>
            </a:r>
            <a:r>
              <a:rPr lang="en-US" err="1">
                <a:cs typeface="Calibri"/>
              </a:rPr>
              <a:t>Aveisha</a:t>
            </a:r>
            <a:r>
              <a:rPr lang="en-US">
                <a:cs typeface="Calibri"/>
              </a:rPr>
              <a:t> Maharaj, Kayla Mastin, Alexis Haley, &amp; Marko </a:t>
            </a:r>
            <a:r>
              <a:rPr lang="en-US" err="1">
                <a:cs typeface="Calibri"/>
              </a:rPr>
              <a:t>Vukasinovic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01/17 Presentation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255C5E16-FB2E-56F1-DDB4-9A252595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24" y="1395172"/>
            <a:ext cx="8364935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757-AA93-8DC6-8E71-0DF59CD1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CDB6F-FAD1-DAA8-EA31-9CB0AF17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08" y="2359658"/>
            <a:ext cx="3749040" cy="3733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Connections with all Sensors:                     </a:t>
            </a:r>
            <a:endParaRPr lang="en-US" dirty="0"/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Pulse Ox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Pressure Mapping 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Temperature (Heating Pad) 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Circulation</a:t>
            </a:r>
          </a:p>
          <a:p>
            <a:pPr lvl="1">
              <a:buClr>
                <a:srgbClr val="262626"/>
              </a:buClr>
            </a:pPr>
            <a:r>
              <a:rPr lang="en-US" sz="2400" dirty="0">
                <a:ea typeface="+mn-lt"/>
                <a:cs typeface="+mn-lt"/>
              </a:rPr>
              <a:t> Bed Alarm</a:t>
            </a:r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  <a:p>
            <a:pPr>
              <a:buClr>
                <a:srgbClr val="262626"/>
              </a:buClr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31558-ED03-9DC7-6A46-73F698055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2648" y="2359658"/>
            <a:ext cx="324612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Connections established through: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Bluetooth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Arduino </a:t>
            </a:r>
          </a:p>
          <a:p>
            <a:pPr lvl="1">
              <a:buClr>
                <a:srgbClr val="262626"/>
              </a:buClr>
            </a:pPr>
            <a:r>
              <a:rPr lang="en-US" sz="2400" dirty="0"/>
              <a:t>App (XCode) 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E290D5-EF6D-39E9-3CBB-D54F5976A87C}"/>
              </a:ext>
            </a:extLst>
          </p:cNvPr>
          <p:cNvSpPr txBox="1">
            <a:spLocks/>
          </p:cNvSpPr>
          <p:nvPr/>
        </p:nvSpPr>
        <p:spPr>
          <a:xfrm>
            <a:off x="5157216" y="623668"/>
            <a:ext cx="6010656" cy="1651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47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757-AA93-8DC6-8E71-0DF59CD1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Matrix Milestone 4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5E290D5-EF6D-39E9-3CBB-D54F5976A87C}"/>
              </a:ext>
            </a:extLst>
          </p:cNvPr>
          <p:cNvSpPr txBox="1">
            <a:spLocks/>
          </p:cNvSpPr>
          <p:nvPr/>
        </p:nvSpPr>
        <p:spPr>
          <a:xfrm>
            <a:off x="5157216" y="623668"/>
            <a:ext cx="6010656" cy="1651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79616D2-0334-6DE7-F4B4-1E679965BF1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44724729"/>
              </p:ext>
            </p:extLst>
          </p:nvPr>
        </p:nvGraphicFramePr>
        <p:xfrm>
          <a:off x="1066800" y="1870364"/>
          <a:ext cx="10224655" cy="4345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05317">
                  <a:extLst>
                    <a:ext uri="{9D8B030D-6E8A-4147-A177-3AD203B41FA5}">
                      <a16:colId xmlns:a16="http://schemas.microsoft.com/office/drawing/2014/main" val="1401453734"/>
                    </a:ext>
                  </a:extLst>
                </a:gridCol>
                <a:gridCol w="3419338">
                  <a:extLst>
                    <a:ext uri="{9D8B030D-6E8A-4147-A177-3AD203B41FA5}">
                      <a16:colId xmlns:a16="http://schemas.microsoft.com/office/drawing/2014/main" val="222767048"/>
                    </a:ext>
                  </a:extLst>
                </a:gridCol>
              </a:tblGrid>
              <a:tr h="970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Task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Marko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25258123"/>
                  </a:ext>
                </a:extLst>
              </a:tr>
              <a:tr h="14346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Implement, test, and demo which features/modules Pressure Sensor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100%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52256920"/>
                  </a:ext>
                </a:extLst>
              </a:tr>
              <a:tr h="970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Improve Graphical User Interface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100%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2089622823"/>
                  </a:ext>
                </a:extLst>
              </a:tr>
              <a:tr h="970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</a:rPr>
                        <a:t>Send basic signal from Phone to Arduino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1708" marR="51708" marT="51708" marB="51708"/>
                </a:tc>
                <a:extLst>
                  <a:ext uri="{0D108BD9-81ED-4DB2-BD59-A6C34878D82A}">
                    <a16:rowId xmlns:a16="http://schemas.microsoft.com/office/drawing/2014/main" val="1988178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9F1179-53CF-4327-29E4-493633B2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0" y="2096350"/>
            <a:ext cx="2743200" cy="3246391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B102F18-1D19-5DAD-A600-39A652EC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8" y="1908592"/>
            <a:ext cx="8888702" cy="36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8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A68B-4AC6-5448-5BC9-97C619EE3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2080" y="2087880"/>
            <a:ext cx="3185160" cy="2735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will have to fix Home Screen (Design Aspect) </a:t>
            </a:r>
          </a:p>
          <a:p>
            <a:pPr>
              <a:buClr>
                <a:srgbClr val="262626"/>
              </a:buClr>
            </a:pPr>
            <a:r>
              <a:rPr lang="en-US"/>
              <a:t>App can be displayed on the latest models of iPhones and iPads </a:t>
            </a:r>
          </a:p>
          <a:p>
            <a:pPr>
              <a:buClr>
                <a:srgbClr val="262626"/>
              </a:buClr>
            </a:pPr>
            <a:r>
              <a:rPr lang="en-US"/>
              <a:t>Compared sensor readings with Apple Watch </a:t>
            </a:r>
          </a:p>
        </p:txBody>
      </p:sp>
      <p:pic>
        <p:nvPicPr>
          <p:cNvPr id="6" name="Picture 5" descr="A picture containing text, table, indoor, floor&#10;&#10;Description automatically generated">
            <a:extLst>
              <a:ext uri="{FF2B5EF4-FFF2-40B4-BE49-F238E27FC236}">
                <a16:creationId xmlns:a16="http://schemas.microsoft.com/office/drawing/2014/main" id="{3BC3FD5B-B7F8-24BF-B530-3E87DCF9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81" y="249450"/>
            <a:ext cx="3731838" cy="63350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8927B1A-508B-D0B3-03A4-96990CDEFDE3}"/>
              </a:ext>
            </a:extLst>
          </p:cNvPr>
          <p:cNvSpPr/>
          <p:nvPr/>
        </p:nvSpPr>
        <p:spPr>
          <a:xfrm>
            <a:off x="6888480" y="2103119"/>
            <a:ext cx="15849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5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Motivation &amp; Overview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967D40-EFE1-854B-BF8B-1B9215F6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4" y="1637404"/>
            <a:ext cx="5367165" cy="359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Covid-19  has caused an increase in patient cases per nurse</a:t>
            </a:r>
          </a:p>
          <a:p>
            <a:pPr>
              <a:lnSpc>
                <a:spcPct val="90000"/>
              </a:lnSpc>
            </a:pPr>
            <a:r>
              <a:rPr lang="en-US" sz="1500"/>
              <a:t>Increases risk of death per patient by 31%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Allow healthcare providers the ability to continuously monitor their patients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Designed a 'connected mattress'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Can be alerted when patients vitals are changing too rapidly or fall below a certain threshold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Benefit understaffed hospitals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Comfort for patients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Time logs cut in half (CNA, blood sugar, blood pressure)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 marL="0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86599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has been Accomplished: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" y="2377440"/>
            <a:ext cx="4362027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Hardware</a:t>
            </a:r>
          </a:p>
          <a:p>
            <a:pPr>
              <a:buClr>
                <a:srgbClr val="262626"/>
              </a:buClr>
            </a:pPr>
            <a:r>
              <a:rPr lang="en-US" dirty="0"/>
              <a:t>Built Heart Rate sensor</a:t>
            </a:r>
          </a:p>
          <a:p>
            <a:pPr>
              <a:buClr>
                <a:srgbClr val="262626"/>
              </a:buClr>
            </a:pPr>
            <a:r>
              <a:rPr lang="en-US" dirty="0"/>
              <a:t>Waiting on Pulse Ox and Temperature completion</a:t>
            </a:r>
          </a:p>
          <a:p>
            <a:pPr>
              <a:buClr>
                <a:srgbClr val="262626"/>
              </a:buClr>
            </a:pPr>
            <a:r>
              <a:rPr lang="en-US" dirty="0"/>
              <a:t>Built Arduino breadboard with BLE module</a:t>
            </a:r>
          </a:p>
          <a:p>
            <a:pPr>
              <a:buClr>
                <a:srgbClr val="262626"/>
              </a:buClr>
            </a:pPr>
            <a:endParaRPr lang="en-US" dirty="0"/>
          </a:p>
          <a:p>
            <a:pPr lvl="1">
              <a:buClr>
                <a:srgbClr val="262626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6D10B-73C8-DF03-CE47-5C97DE92E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377440"/>
            <a:ext cx="4754880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Software</a:t>
            </a:r>
            <a:r>
              <a:rPr lang="en-US" dirty="0"/>
              <a:t> </a:t>
            </a:r>
          </a:p>
          <a:p>
            <a:pPr>
              <a:buClr>
                <a:srgbClr val="262626"/>
              </a:buClr>
            </a:pPr>
            <a:r>
              <a:rPr lang="en-US" dirty="0"/>
              <a:t>App Layout</a:t>
            </a:r>
          </a:p>
          <a:p>
            <a:pPr>
              <a:buClr>
                <a:srgbClr val="262626"/>
              </a:buClr>
            </a:pPr>
            <a:r>
              <a:rPr lang="en-US" dirty="0"/>
              <a:t>Present Live Data for Heart Rate on Home Screen </a:t>
            </a:r>
          </a:p>
          <a:p>
            <a:pPr>
              <a:buClr>
                <a:srgbClr val="262626"/>
              </a:buClr>
            </a:pPr>
            <a:r>
              <a:rPr lang="en-US" dirty="0"/>
              <a:t>Compared Apple Watch Data with the Data that was displayed by Heart Rate</a:t>
            </a:r>
          </a:p>
          <a:p>
            <a:pPr>
              <a:buClr>
                <a:srgbClr val="262626"/>
              </a:buClr>
            </a:pPr>
            <a:r>
              <a:rPr lang="en-US" dirty="0"/>
              <a:t>Separate pages for each Sensor to display data   </a:t>
            </a:r>
          </a:p>
        </p:txBody>
      </p:sp>
      <p:pic>
        <p:nvPicPr>
          <p:cNvPr id="7" name="Picture 7" descr="A person jumping in the air&#10;&#10;Description automatically generated">
            <a:extLst>
              <a:ext uri="{FF2B5EF4-FFF2-40B4-BE49-F238E27FC236}">
                <a16:creationId xmlns:a16="http://schemas.microsoft.com/office/drawing/2014/main" id="{DA6BA481-5FDB-47BB-2DF4-89CC3762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3008495"/>
            <a:ext cx="2567940" cy="17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A6BE9D-5A97-0EF0-5AE8-6192DC2A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37013"/>
              </p:ext>
            </p:extLst>
          </p:nvPr>
        </p:nvGraphicFramePr>
        <p:xfrm>
          <a:off x="831274" y="1814630"/>
          <a:ext cx="10557161" cy="4400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5958">
                  <a:extLst>
                    <a:ext uri="{9D8B030D-6E8A-4147-A177-3AD203B41FA5}">
                      <a16:colId xmlns:a16="http://schemas.microsoft.com/office/drawing/2014/main" val="1714644173"/>
                    </a:ext>
                  </a:extLst>
                </a:gridCol>
                <a:gridCol w="2071178">
                  <a:extLst>
                    <a:ext uri="{9D8B030D-6E8A-4147-A177-3AD203B41FA5}">
                      <a16:colId xmlns:a16="http://schemas.microsoft.com/office/drawing/2014/main" val="364365056"/>
                    </a:ext>
                  </a:extLst>
                </a:gridCol>
                <a:gridCol w="6220025">
                  <a:extLst>
                    <a:ext uri="{9D8B030D-6E8A-4147-A177-3AD203B41FA5}">
                      <a16:colId xmlns:a16="http://schemas.microsoft.com/office/drawing/2014/main" val="461728801"/>
                    </a:ext>
                  </a:extLst>
                </a:gridCol>
              </a:tblGrid>
              <a:tr h="807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Module/feature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Completion 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 do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21790796"/>
                  </a:ext>
                </a:extLst>
              </a:tr>
              <a:tr h="1095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Heart Rate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71237766"/>
                  </a:ext>
                </a:extLst>
              </a:tr>
              <a:tr h="1095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Pulse Ox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Create a demo video, fully test with new hardware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01619425"/>
                  </a:ext>
                </a:extLst>
              </a:tr>
              <a:tr h="14020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Build, Implement, and Test Temperature Sensor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Wait for hardware and test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644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71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29B-E1BA-5D04-BA05-4348416D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FB3D-BCBA-CA53-0EB4-76EE29634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550" y="2187433"/>
            <a:ext cx="5001317" cy="3913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</a:pPr>
            <a:r>
              <a:rPr lang="en-US" dirty="0"/>
              <a:t>Designed for a 300 </a:t>
            </a:r>
            <a:r>
              <a:rPr lang="en-US" dirty="0" err="1"/>
              <a:t>lb</a:t>
            </a:r>
            <a:r>
              <a:rPr lang="en-US" dirty="0"/>
              <a:t> weight limit</a:t>
            </a:r>
          </a:p>
          <a:p>
            <a:pPr>
              <a:buClr>
                <a:srgbClr val="262626"/>
              </a:buClr>
            </a:pPr>
            <a:endParaRPr lang="en-US" dirty="0"/>
          </a:p>
          <a:p>
            <a:pPr>
              <a:buClr>
                <a:srgbClr val="262626"/>
              </a:buClr>
            </a:pPr>
            <a:r>
              <a:rPr lang="en-US" dirty="0"/>
              <a:t>Designed to assist bedbound ICU patients and hospital staff</a:t>
            </a:r>
          </a:p>
          <a:p>
            <a:pPr lvl="1">
              <a:buClr>
                <a:srgbClr val="262626"/>
              </a:buClr>
            </a:pPr>
            <a:r>
              <a:rPr lang="en-US" dirty="0"/>
              <a:t>Provide comfort to patients and provide constant vitals and notifications of critical vitals</a:t>
            </a:r>
          </a:p>
          <a:p>
            <a:pPr>
              <a:buClr>
                <a:srgbClr val="262626"/>
              </a:buClr>
            </a:pPr>
            <a:r>
              <a:rPr lang="en-US" dirty="0"/>
              <a:t>Stress testing</a:t>
            </a:r>
          </a:p>
          <a:p>
            <a:pPr lvl="1">
              <a:buClr>
                <a:srgbClr val="262626"/>
              </a:buClr>
            </a:pPr>
            <a:r>
              <a:rPr lang="en-US" dirty="0"/>
              <a:t>Jumping on the mattress</a:t>
            </a:r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  <a:p>
            <a:pPr marL="274320" lvl="1" indent="0">
              <a:buClr>
                <a:srgbClr val="262626"/>
              </a:buClr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F5E5-F557-D92F-FD4B-F80293AAF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04"/>
          <a:stretch/>
        </p:blipFill>
        <p:spPr>
          <a:xfrm>
            <a:off x="6096000" y="1695180"/>
            <a:ext cx="5266267" cy="46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984C-EFDE-EB66-D38E-83C8D35D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166" y="595298"/>
            <a:ext cx="4130565" cy="1371600"/>
          </a:xfrm>
        </p:spPr>
        <p:txBody>
          <a:bodyPr>
            <a:normAutofit fontScale="90000"/>
          </a:bodyPr>
          <a:lstStyle/>
          <a:p>
            <a:r>
              <a:rPr lang="en-US"/>
              <a:t>Updated 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12A8A-74C2-3BA4-A4EC-C21D8B154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0"/>
            <a:ext cx="7772400" cy="66689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319C58-88A0-8D25-F40C-C1C5433C73AD}"/>
              </a:ext>
            </a:extLst>
          </p:cNvPr>
          <p:cNvSpPr txBox="1">
            <a:spLocks/>
          </p:cNvSpPr>
          <p:nvPr/>
        </p:nvSpPr>
        <p:spPr>
          <a:xfrm>
            <a:off x="7788165" y="2333297"/>
            <a:ext cx="4130565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62626"/>
              </a:buClr>
            </a:pPr>
            <a:r>
              <a:rPr lang="en-US" sz="2000"/>
              <a:t>Using analog to digital converters to utilize digital pins for data input</a:t>
            </a:r>
          </a:p>
          <a:p>
            <a:pPr marL="0" indent="0">
              <a:buClr>
                <a:srgbClr val="262626"/>
              </a:buClr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136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319C58-88A0-8D25-F40C-C1C5433C73AD}"/>
              </a:ext>
            </a:extLst>
          </p:cNvPr>
          <p:cNvSpPr txBox="1">
            <a:spLocks/>
          </p:cNvSpPr>
          <p:nvPr/>
        </p:nvSpPr>
        <p:spPr>
          <a:xfrm>
            <a:off x="7788165" y="2333297"/>
            <a:ext cx="4130565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262626"/>
              </a:buClr>
              <a:buNone/>
            </a:pPr>
            <a:endParaRPr lang="en-US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8FDC62-64DB-9FAF-38FE-760F3F747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7" y="83127"/>
            <a:ext cx="9324109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2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C462-52ED-A487-2F84-0112315C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0295"/>
            <a:ext cx="5382594" cy="1371600"/>
          </a:xfrm>
        </p:spPr>
        <p:txBody>
          <a:bodyPr>
            <a:normAutofit fontScale="90000"/>
          </a:bodyPr>
          <a:lstStyle/>
          <a:p>
            <a:r>
              <a:rPr lang="en-US"/>
              <a:t>Body Pressure Mapping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78B35-2639-5AFC-984E-51BC5FCB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63" y="1326095"/>
            <a:ext cx="8568636" cy="51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0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BE2B-C8AA-730C-BE6B-8F32F8B1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 for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843F9-8068-A19B-3107-DB73E5725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39" y="1828800"/>
            <a:ext cx="6065520" cy="3200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Milestone 4 (Feb 13): itemized tasks: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Implement, test, and demo Pressure Sensor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Improve Graphical User Interface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Send basic signal from Phone to Arduino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Milestone 5 (Mar 20): itemized tasks: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Implement, test, and demo Alarm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Implement Circulation Pump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Milestone 6 (Apr 17): itemized tasks: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Test, and demo Circulation Pump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Test/demo of the entire system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Conduct evaluation and analyze results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Create user/developer manual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Create demo video</a:t>
            </a:r>
          </a:p>
        </p:txBody>
      </p:sp>
    </p:spTree>
    <p:extLst>
      <p:ext uri="{BB962C8B-B14F-4D97-AF65-F5344CB8AC3E}">
        <p14:creationId xmlns:p14="http://schemas.microsoft.com/office/powerpoint/2010/main" val="1033584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1C404E190149B5D14546B0B28A37" ma:contentTypeVersion="5" ma:contentTypeDescription="Create a new document." ma:contentTypeScope="" ma:versionID="31bbca0a2f2495ff516517d77de017e3">
  <xsd:schema xmlns:xsd="http://www.w3.org/2001/XMLSchema" xmlns:xs="http://www.w3.org/2001/XMLSchema" xmlns:p="http://schemas.microsoft.com/office/2006/metadata/properties" xmlns:ns2="c7505787-51f2-4164-b27b-830b82589867" targetNamespace="http://schemas.microsoft.com/office/2006/metadata/properties" ma:root="true" ma:fieldsID="e9db609aa467c43798af526aa3c5c368" ns2:_="">
    <xsd:import namespace="c7505787-51f2-4164-b27b-830b825898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05787-51f2-4164-b27b-830b82589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FCA213-288B-4306-8211-6041F5A69E29}">
  <ds:schemaRefs>
    <ds:schemaRef ds:uri="c7505787-51f2-4164-b27b-830b825898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F61BDC-4274-4494-BE23-7C1E9F139E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2612F4-51E6-46D6-A946-4DFA7FED9B3F}">
  <ds:schemaRefs>
    <ds:schemaRef ds:uri="c7505787-51f2-4164-b27b-830b825898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463</Words>
  <Application>Microsoft Office PowerPoint</Application>
  <PresentationFormat>Widescreen</PresentationFormat>
  <Paragraphs>110</Paragraphs>
  <Slides>13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Garamond</vt:lpstr>
      <vt:lpstr>Savon</vt:lpstr>
      <vt:lpstr>Siesta Sense</vt:lpstr>
      <vt:lpstr>Motivation &amp; Overview</vt:lpstr>
      <vt:lpstr>What has been Accomplished: </vt:lpstr>
      <vt:lpstr>Progress Evaluation</vt:lpstr>
      <vt:lpstr>Design Specifications</vt:lpstr>
      <vt:lpstr>Updated Circuit Diagram</vt:lpstr>
      <vt:lpstr>PowerPoint Presentation</vt:lpstr>
      <vt:lpstr>Body Pressure Mapping </vt:lpstr>
      <vt:lpstr>Game Plan for Software</vt:lpstr>
      <vt:lpstr>Continued </vt:lpstr>
      <vt:lpstr>Task Matrix Milestone 4</vt:lpstr>
      <vt:lpstr>Budget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Marko</cp:lastModifiedBy>
  <cp:revision>2</cp:revision>
  <dcterms:created xsi:type="dcterms:W3CDTF">2013-07-15T20:26:40Z</dcterms:created>
  <dcterms:modified xsi:type="dcterms:W3CDTF">2023-01-18T19:10:47Z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0x010100D4ED1C404E190149B5D14546B0B28A37</vt:lpwstr>
  </property>
</Properties>
</file>